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CC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1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5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C7DE-E59C-4D03-B38C-970A3DFB6BCA}" type="datetimeFigureOut">
              <a:rPr lang="zh-TW" altLang="en-US" smtClean="0"/>
              <a:t>2025/5/2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33C5-F0E3-453B-A8CF-A4BD558D3C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154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C7DE-E59C-4D03-B38C-970A3DFB6BCA}" type="datetimeFigureOut">
              <a:rPr lang="zh-TW" altLang="en-US" smtClean="0"/>
              <a:t>2025/5/2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33C5-F0E3-453B-A8CF-A4BD558D3C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8516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C7DE-E59C-4D03-B38C-970A3DFB6BCA}" type="datetimeFigureOut">
              <a:rPr lang="zh-TW" altLang="en-US" smtClean="0"/>
              <a:t>2025/5/2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33C5-F0E3-453B-A8CF-A4BD558D3C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556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C7DE-E59C-4D03-B38C-970A3DFB6BCA}" type="datetimeFigureOut">
              <a:rPr lang="zh-TW" altLang="en-US" smtClean="0"/>
              <a:t>2025/5/2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33C5-F0E3-453B-A8CF-A4BD558D3C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5109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C7DE-E59C-4D03-B38C-970A3DFB6BCA}" type="datetimeFigureOut">
              <a:rPr lang="zh-TW" altLang="en-US" smtClean="0"/>
              <a:t>2025/5/2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33C5-F0E3-453B-A8CF-A4BD558D3C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7313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C7DE-E59C-4D03-B38C-970A3DFB6BCA}" type="datetimeFigureOut">
              <a:rPr lang="zh-TW" altLang="en-US" smtClean="0"/>
              <a:t>2025/5/2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33C5-F0E3-453B-A8CF-A4BD558D3C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2100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C7DE-E59C-4D03-B38C-970A3DFB6BCA}" type="datetimeFigureOut">
              <a:rPr lang="zh-TW" altLang="en-US" smtClean="0"/>
              <a:t>2025/5/2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33C5-F0E3-453B-A8CF-A4BD558D3C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3866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C7DE-E59C-4D03-B38C-970A3DFB6BCA}" type="datetimeFigureOut">
              <a:rPr lang="zh-TW" altLang="en-US" smtClean="0"/>
              <a:t>2025/5/2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33C5-F0E3-453B-A8CF-A4BD558D3C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6793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C7DE-E59C-4D03-B38C-970A3DFB6BCA}" type="datetimeFigureOut">
              <a:rPr lang="zh-TW" altLang="en-US" smtClean="0"/>
              <a:t>2025/5/2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33C5-F0E3-453B-A8CF-A4BD558D3C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0715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C7DE-E59C-4D03-B38C-970A3DFB6BCA}" type="datetimeFigureOut">
              <a:rPr lang="zh-TW" altLang="en-US" smtClean="0"/>
              <a:t>2025/5/2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33C5-F0E3-453B-A8CF-A4BD558D3C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3051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C7DE-E59C-4D03-B38C-970A3DFB6BCA}" type="datetimeFigureOut">
              <a:rPr lang="zh-TW" altLang="en-US" smtClean="0"/>
              <a:t>2025/5/2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33C5-F0E3-453B-A8CF-A4BD558D3C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395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3C7DE-E59C-4D03-B38C-970A3DFB6BCA}" type="datetimeFigureOut">
              <a:rPr lang="zh-TW" altLang="en-US" smtClean="0"/>
              <a:t>2025/5/2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B33C5-F0E3-453B-A8CF-A4BD558D3C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1029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群組 12"/>
          <p:cNvGrpSpPr/>
          <p:nvPr/>
        </p:nvGrpSpPr>
        <p:grpSpPr>
          <a:xfrm>
            <a:off x="-12032" y="-2519"/>
            <a:ext cx="12192000" cy="6858000"/>
            <a:chOff x="0" y="0"/>
            <a:chExt cx="12192000" cy="6858000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8885" y="105617"/>
              <a:ext cx="676369" cy="628738"/>
            </a:xfrm>
            <a:prstGeom prst="rect">
              <a:avLst/>
            </a:prstGeom>
          </p:spPr>
        </p:pic>
        <p:sp>
          <p:nvSpPr>
            <p:cNvPr id="12" name="文字方塊 11"/>
            <p:cNvSpPr txBox="1"/>
            <p:nvPr/>
          </p:nvSpPr>
          <p:spPr>
            <a:xfrm>
              <a:off x="905255" y="105617"/>
              <a:ext cx="2592858" cy="569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TW" altLang="en-US" sz="2000" b="1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台北海洋科技大學</a:t>
              </a:r>
              <a:endParaRPr lang="en-US" altLang="zh-TW" sz="20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en-US" altLang="zh-TW" sz="11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Taipei University of Marine Technology</a:t>
              </a:r>
              <a:endParaRPr lang="zh-TW" altLang="en-US" sz="11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3519373" y="116972"/>
              <a:ext cx="26991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114 </a:t>
              </a:r>
              <a:r>
                <a:rPr lang="zh-TW" altLang="en-US" sz="14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學年度</a:t>
              </a:r>
              <a:endParaRPr lang="en-US" altLang="zh-TW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r>
                <a:rPr lang="zh-TW" altLang="en-US" sz="14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通識教育課程架構圖 </a:t>
              </a:r>
              <a:r>
                <a:rPr lang="en-US" altLang="zh-TW" sz="14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(</a:t>
              </a:r>
              <a:r>
                <a:rPr lang="zh-TW" altLang="en-US" sz="14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日四技</a:t>
              </a:r>
              <a:r>
                <a:rPr lang="en-US" altLang="zh-TW" sz="14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)</a:t>
              </a:r>
              <a:endPara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文字方塊 14"/>
          <p:cNvSpPr txBox="1"/>
          <p:nvPr/>
        </p:nvSpPr>
        <p:spPr>
          <a:xfrm>
            <a:off x="5490643" y="890334"/>
            <a:ext cx="1311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正式課程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8" name="群組 57"/>
          <p:cNvGrpSpPr/>
          <p:nvPr/>
        </p:nvGrpSpPr>
        <p:grpSpPr>
          <a:xfrm>
            <a:off x="471983" y="2069427"/>
            <a:ext cx="460232" cy="4608095"/>
            <a:chOff x="432990" y="2165683"/>
            <a:chExt cx="460232" cy="4608095"/>
          </a:xfrm>
        </p:grpSpPr>
        <p:cxnSp>
          <p:nvCxnSpPr>
            <p:cNvPr id="57" name="直線單箭頭接點 56"/>
            <p:cNvCxnSpPr/>
            <p:nvPr/>
          </p:nvCxnSpPr>
          <p:spPr>
            <a:xfrm flipH="1">
              <a:off x="655071" y="2165683"/>
              <a:ext cx="6655" cy="1907662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流程圖: 替代程序 20"/>
            <p:cNvSpPr/>
            <p:nvPr/>
          </p:nvSpPr>
          <p:spPr>
            <a:xfrm>
              <a:off x="432990" y="4073345"/>
              <a:ext cx="435940" cy="2700433"/>
            </a:xfrm>
            <a:prstGeom prst="flowChartAlternateProcess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marL="88900" indent="-88900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大學國文一</a:t>
              </a:r>
              <a:endPara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53374" y="2353157"/>
              <a:ext cx="439848" cy="1521885"/>
            </a:xfrm>
            <a:prstGeom prst="rect">
              <a:avLst/>
            </a:prstGeom>
            <a:solidFill>
              <a:srgbClr val="CC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大學國文一</a:t>
              </a:r>
              <a:endParaRPr lang="en-US" altLang="zh-TW" sz="12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 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學分</a:t>
              </a:r>
              <a:endPara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69" name="群組 68"/>
          <p:cNvGrpSpPr/>
          <p:nvPr/>
        </p:nvGrpSpPr>
        <p:grpSpPr>
          <a:xfrm>
            <a:off x="1038957" y="2069427"/>
            <a:ext cx="460232" cy="4608095"/>
            <a:chOff x="432990" y="2165683"/>
            <a:chExt cx="460232" cy="4608095"/>
          </a:xfrm>
        </p:grpSpPr>
        <p:cxnSp>
          <p:nvCxnSpPr>
            <p:cNvPr id="70" name="直線單箭頭接點 69"/>
            <p:cNvCxnSpPr>
              <a:endCxn id="71" idx="0"/>
            </p:cNvCxnSpPr>
            <p:nvPr/>
          </p:nvCxnSpPr>
          <p:spPr>
            <a:xfrm flipH="1">
              <a:off x="650960" y="2165683"/>
              <a:ext cx="10766" cy="1907662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流程圖: 替代程序 70"/>
            <p:cNvSpPr/>
            <p:nvPr/>
          </p:nvSpPr>
          <p:spPr>
            <a:xfrm>
              <a:off x="432990" y="4073345"/>
              <a:ext cx="435940" cy="2700433"/>
            </a:xfrm>
            <a:prstGeom prst="flowChartAlternateProcess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marL="88900" indent="-88900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大學國文二</a:t>
              </a:r>
              <a:endPara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2" name="矩形 71"/>
            <p:cNvSpPr/>
            <p:nvPr/>
          </p:nvSpPr>
          <p:spPr>
            <a:xfrm>
              <a:off x="453374" y="2353157"/>
              <a:ext cx="439848" cy="1532901"/>
            </a:xfrm>
            <a:prstGeom prst="rect">
              <a:avLst/>
            </a:prstGeom>
            <a:solidFill>
              <a:srgbClr val="CC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大學國文二</a:t>
              </a:r>
              <a:endParaRPr lang="en-US" altLang="zh-TW" sz="12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 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學分</a:t>
              </a:r>
              <a:endPara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82" name="群組 81"/>
          <p:cNvGrpSpPr/>
          <p:nvPr/>
        </p:nvGrpSpPr>
        <p:grpSpPr>
          <a:xfrm>
            <a:off x="1616491" y="2081459"/>
            <a:ext cx="460232" cy="4608095"/>
            <a:chOff x="432990" y="2165683"/>
            <a:chExt cx="460232" cy="4608095"/>
          </a:xfrm>
        </p:grpSpPr>
        <p:cxnSp>
          <p:nvCxnSpPr>
            <p:cNvPr id="83" name="直線單箭頭接點 82"/>
            <p:cNvCxnSpPr>
              <a:endCxn id="84" idx="0"/>
            </p:cNvCxnSpPr>
            <p:nvPr/>
          </p:nvCxnSpPr>
          <p:spPr>
            <a:xfrm flipH="1">
              <a:off x="650960" y="2165683"/>
              <a:ext cx="10766" cy="1895630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流程圖: 替代程序 83"/>
            <p:cNvSpPr/>
            <p:nvPr/>
          </p:nvSpPr>
          <p:spPr>
            <a:xfrm>
              <a:off x="432990" y="4061313"/>
              <a:ext cx="435940" cy="2712465"/>
            </a:xfrm>
            <a:prstGeom prst="flowChartAlternateProcess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t"/>
            <a:lstStyle/>
            <a:p>
              <a:pPr marL="88900" indent="-88900">
                <a:buFont typeface="Arial" panose="020B0604020202020204" pitchFamily="34" charset="0"/>
                <a:buChar char="•"/>
              </a:pPr>
              <a:r>
                <a:rPr lang="zh-TW" altLang="en-US" sz="14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大學英文一</a:t>
              </a:r>
              <a:endParaRPr lang="zh-TW" altLang="en-US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5" name="矩形 84"/>
            <p:cNvSpPr/>
            <p:nvPr/>
          </p:nvSpPr>
          <p:spPr>
            <a:xfrm>
              <a:off x="453374" y="2353157"/>
              <a:ext cx="439848" cy="1520870"/>
            </a:xfrm>
            <a:prstGeom prst="rect">
              <a:avLst/>
            </a:prstGeom>
            <a:solidFill>
              <a:srgbClr val="CC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大學英文一</a:t>
              </a:r>
              <a:endParaRPr lang="en-US" altLang="zh-TW" sz="12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 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學分</a:t>
              </a:r>
              <a:endPara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86" name="群組 85"/>
          <p:cNvGrpSpPr/>
          <p:nvPr/>
        </p:nvGrpSpPr>
        <p:grpSpPr>
          <a:xfrm>
            <a:off x="2209995" y="2071261"/>
            <a:ext cx="460232" cy="4618293"/>
            <a:chOff x="432990" y="2165683"/>
            <a:chExt cx="460232" cy="4618293"/>
          </a:xfrm>
        </p:grpSpPr>
        <p:cxnSp>
          <p:nvCxnSpPr>
            <p:cNvPr id="87" name="直線單箭頭接點 86"/>
            <p:cNvCxnSpPr>
              <a:endCxn id="88" idx="0"/>
            </p:cNvCxnSpPr>
            <p:nvPr/>
          </p:nvCxnSpPr>
          <p:spPr>
            <a:xfrm flipH="1">
              <a:off x="650960" y="2165683"/>
              <a:ext cx="10766" cy="1905828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流程圖: 替代程序 87"/>
            <p:cNvSpPr/>
            <p:nvPr/>
          </p:nvSpPr>
          <p:spPr>
            <a:xfrm>
              <a:off x="432990" y="4071511"/>
              <a:ext cx="435940" cy="2712465"/>
            </a:xfrm>
            <a:prstGeom prst="flowChartAlternateProcess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t"/>
            <a:lstStyle/>
            <a:p>
              <a:pPr marL="88900" indent="-88900">
                <a:buFont typeface="Arial" panose="020B0604020202020204" pitchFamily="34" charset="0"/>
                <a:buChar char="•"/>
              </a:pPr>
              <a:r>
                <a:rPr lang="zh-TW" altLang="en-US" sz="14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大學英文二</a:t>
              </a:r>
              <a:endParaRPr lang="zh-TW" altLang="en-US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9" name="矩形 88"/>
            <p:cNvSpPr/>
            <p:nvPr/>
          </p:nvSpPr>
          <p:spPr>
            <a:xfrm>
              <a:off x="453374" y="2353157"/>
              <a:ext cx="439848" cy="1531068"/>
            </a:xfrm>
            <a:prstGeom prst="rect">
              <a:avLst/>
            </a:prstGeom>
            <a:solidFill>
              <a:srgbClr val="CC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大學英文二</a:t>
              </a:r>
              <a:endParaRPr lang="en-US" altLang="zh-TW" sz="12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 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學分</a:t>
              </a:r>
              <a:endPara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0" name="群組 89"/>
          <p:cNvGrpSpPr/>
          <p:nvPr/>
        </p:nvGrpSpPr>
        <p:grpSpPr>
          <a:xfrm>
            <a:off x="2766622" y="2058370"/>
            <a:ext cx="460232" cy="4608096"/>
            <a:chOff x="432990" y="2165683"/>
            <a:chExt cx="460232" cy="4608096"/>
          </a:xfrm>
        </p:grpSpPr>
        <p:cxnSp>
          <p:nvCxnSpPr>
            <p:cNvPr id="91" name="直線單箭頭接點 90"/>
            <p:cNvCxnSpPr>
              <a:endCxn id="92" idx="0"/>
            </p:cNvCxnSpPr>
            <p:nvPr/>
          </p:nvCxnSpPr>
          <p:spPr>
            <a:xfrm flipH="1">
              <a:off x="650960" y="2165683"/>
              <a:ext cx="10767" cy="1918719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流程圖: 替代程序 91"/>
            <p:cNvSpPr/>
            <p:nvPr/>
          </p:nvSpPr>
          <p:spPr>
            <a:xfrm>
              <a:off x="432990" y="4084402"/>
              <a:ext cx="435940" cy="2689377"/>
            </a:xfrm>
            <a:prstGeom prst="flowChartAlternateProcess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t"/>
            <a:lstStyle/>
            <a:p>
              <a:pPr marL="88900" indent="-88900">
                <a:buFont typeface="Arial" panose="020B0604020202020204" pitchFamily="34" charset="0"/>
                <a:buChar char="•"/>
              </a:pPr>
              <a:r>
                <a:rPr lang="zh-TW" altLang="en-US" sz="14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程式設計</a:t>
              </a:r>
              <a:endParaRPr lang="zh-TW" altLang="en-US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3" name="矩形 92"/>
            <p:cNvSpPr/>
            <p:nvPr/>
          </p:nvSpPr>
          <p:spPr>
            <a:xfrm>
              <a:off x="453374" y="2364213"/>
              <a:ext cx="439848" cy="1521885"/>
            </a:xfrm>
            <a:prstGeom prst="rect">
              <a:avLst/>
            </a:prstGeom>
            <a:solidFill>
              <a:srgbClr val="CC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程式語言</a:t>
              </a:r>
              <a:endParaRPr lang="en-US" altLang="zh-TW" sz="12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endParaRPr lang="en-US" altLang="zh-TW" sz="12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 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學分</a:t>
              </a:r>
              <a:endPara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030" name="群組 1029"/>
          <p:cNvGrpSpPr/>
          <p:nvPr/>
        </p:nvGrpSpPr>
        <p:grpSpPr>
          <a:xfrm>
            <a:off x="3327265" y="2060971"/>
            <a:ext cx="740484" cy="4618295"/>
            <a:chOff x="3428596" y="2060971"/>
            <a:chExt cx="740484" cy="4618295"/>
          </a:xfrm>
        </p:grpSpPr>
        <p:cxnSp>
          <p:nvCxnSpPr>
            <p:cNvPr id="95" name="直線單箭頭接點 94"/>
            <p:cNvCxnSpPr>
              <a:endCxn id="96" idx="0"/>
            </p:cNvCxnSpPr>
            <p:nvPr/>
          </p:nvCxnSpPr>
          <p:spPr>
            <a:xfrm>
              <a:off x="3773210" y="2060971"/>
              <a:ext cx="25628" cy="1893796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流程圖: 替代程序 95"/>
            <p:cNvSpPr/>
            <p:nvPr/>
          </p:nvSpPr>
          <p:spPr>
            <a:xfrm>
              <a:off x="3428596" y="3954767"/>
              <a:ext cx="740484" cy="2724499"/>
            </a:xfrm>
            <a:prstGeom prst="flowChartAlternateProcess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t"/>
            <a:lstStyle/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印尼語言與文化</a:t>
              </a:r>
              <a:endParaRPr lang="en-US" altLang="zh-TW" sz="11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泰語語言與文化</a:t>
              </a:r>
              <a:endParaRPr lang="en-US" altLang="zh-TW" sz="11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越南語言與文化</a:t>
              </a:r>
              <a:endPara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7" name="矩形 96"/>
            <p:cNvSpPr/>
            <p:nvPr/>
          </p:nvSpPr>
          <p:spPr>
            <a:xfrm>
              <a:off x="3606478" y="2256901"/>
              <a:ext cx="439848" cy="1521886"/>
            </a:xfrm>
            <a:prstGeom prst="rect">
              <a:avLst/>
            </a:prstGeom>
            <a:solidFill>
              <a:srgbClr val="CC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職場外語</a:t>
              </a:r>
              <a:endParaRPr lang="en-US" altLang="zh-TW" sz="12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endParaRPr lang="en-US" altLang="zh-TW" sz="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 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學分</a:t>
              </a:r>
              <a:endPara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2" name="流程圖: 替代程序 151"/>
            <p:cNvSpPr/>
            <p:nvPr/>
          </p:nvSpPr>
          <p:spPr>
            <a:xfrm>
              <a:off x="3517238" y="5209674"/>
              <a:ext cx="584216" cy="1408040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進階職場英文</a:t>
              </a:r>
              <a:endParaRPr lang="en-US" altLang="zh-TW" sz="11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職場英文</a:t>
              </a:r>
              <a:endPara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8" name="群組 97"/>
          <p:cNvGrpSpPr/>
          <p:nvPr/>
        </p:nvGrpSpPr>
        <p:grpSpPr>
          <a:xfrm>
            <a:off x="4194068" y="2093491"/>
            <a:ext cx="463284" cy="4608095"/>
            <a:chOff x="453374" y="2165683"/>
            <a:chExt cx="463284" cy="4608095"/>
          </a:xfrm>
        </p:grpSpPr>
        <p:cxnSp>
          <p:nvCxnSpPr>
            <p:cNvPr id="99" name="直線單箭頭接點 98"/>
            <p:cNvCxnSpPr>
              <a:endCxn id="100" idx="0"/>
            </p:cNvCxnSpPr>
            <p:nvPr/>
          </p:nvCxnSpPr>
          <p:spPr>
            <a:xfrm>
              <a:off x="661726" y="2165683"/>
              <a:ext cx="21999" cy="1883598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流程圖: 替代程序 99"/>
            <p:cNvSpPr/>
            <p:nvPr/>
          </p:nvSpPr>
          <p:spPr>
            <a:xfrm>
              <a:off x="465755" y="4049281"/>
              <a:ext cx="435940" cy="2724497"/>
            </a:xfrm>
            <a:prstGeom prst="flowChartAlternateProcess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體育一</a:t>
              </a:r>
              <a:endPara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>
              <a:off x="453374" y="2329093"/>
              <a:ext cx="439848" cy="1521886"/>
            </a:xfrm>
            <a:prstGeom prst="rect">
              <a:avLst/>
            </a:prstGeom>
            <a:solidFill>
              <a:srgbClr val="CC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體育一</a:t>
              </a:r>
              <a:endParaRPr lang="en-US" altLang="zh-TW" sz="12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endParaRPr lang="en-US" altLang="zh-TW" sz="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endParaRPr lang="en-US" altLang="zh-TW" sz="12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 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學分</a:t>
              </a:r>
              <a:endPara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9" name="流程圖: 替代程序 158"/>
            <p:cNvSpPr/>
            <p:nvPr/>
          </p:nvSpPr>
          <p:spPr>
            <a:xfrm>
              <a:off x="480718" y="5281866"/>
              <a:ext cx="435940" cy="1431768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適應體育一</a:t>
              </a:r>
              <a:endPara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06" name="群組 105"/>
          <p:cNvGrpSpPr/>
          <p:nvPr/>
        </p:nvGrpSpPr>
        <p:grpSpPr>
          <a:xfrm>
            <a:off x="5992935" y="2081458"/>
            <a:ext cx="566280" cy="4572016"/>
            <a:chOff x="303016" y="2199709"/>
            <a:chExt cx="566280" cy="4309827"/>
          </a:xfrm>
        </p:grpSpPr>
        <p:cxnSp>
          <p:nvCxnSpPr>
            <p:cNvPr id="107" name="直線單箭頭接點 106"/>
            <p:cNvCxnSpPr>
              <a:endCxn id="108" idx="0"/>
            </p:cNvCxnSpPr>
            <p:nvPr/>
          </p:nvCxnSpPr>
          <p:spPr>
            <a:xfrm flipH="1">
              <a:off x="585973" y="2199709"/>
              <a:ext cx="3564" cy="1786923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流程圖: 替代程序 107"/>
            <p:cNvSpPr/>
            <p:nvPr/>
          </p:nvSpPr>
          <p:spPr>
            <a:xfrm>
              <a:off x="303016" y="3986632"/>
              <a:ext cx="565914" cy="2522904"/>
            </a:xfrm>
            <a:prstGeom prst="flowChartAlternateProcess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性別教育</a:t>
              </a:r>
              <a:endParaRPr lang="en-US" altLang="zh-TW" sz="11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生命教育</a:t>
              </a:r>
              <a:endPara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9" name="矩形 108"/>
            <p:cNvSpPr/>
            <p:nvPr/>
          </p:nvSpPr>
          <p:spPr>
            <a:xfrm>
              <a:off x="368135" y="2376349"/>
              <a:ext cx="439848" cy="1433736"/>
            </a:xfrm>
            <a:prstGeom prst="rect">
              <a:avLst/>
            </a:prstGeom>
            <a:solidFill>
              <a:srgbClr val="CC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全人教育</a:t>
              </a:r>
              <a:endParaRPr lang="en-US" altLang="zh-TW" sz="12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endParaRPr lang="en-US" altLang="zh-TW" sz="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 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學分</a:t>
              </a:r>
              <a:endPara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1" name="流程圖: 替代程序 170"/>
            <p:cNvSpPr/>
            <p:nvPr/>
          </p:nvSpPr>
          <p:spPr>
            <a:xfrm>
              <a:off x="303382" y="5148533"/>
              <a:ext cx="565914" cy="1265604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t"/>
            <a:lstStyle/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法治教育</a:t>
              </a:r>
              <a:endParaRPr lang="en-US" altLang="zh-TW" sz="11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品格教育</a:t>
              </a:r>
              <a:endPara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61" name="群組 160"/>
          <p:cNvGrpSpPr/>
          <p:nvPr/>
        </p:nvGrpSpPr>
        <p:grpSpPr>
          <a:xfrm>
            <a:off x="4753217" y="2081458"/>
            <a:ext cx="688903" cy="4608112"/>
            <a:chOff x="267297" y="2165683"/>
            <a:chExt cx="688903" cy="4608112"/>
          </a:xfrm>
        </p:grpSpPr>
        <p:cxnSp>
          <p:nvCxnSpPr>
            <p:cNvPr id="162" name="直線單箭頭接點 161"/>
            <p:cNvCxnSpPr>
              <a:endCxn id="163" idx="0"/>
            </p:cNvCxnSpPr>
            <p:nvPr/>
          </p:nvCxnSpPr>
          <p:spPr>
            <a:xfrm>
              <a:off x="601567" y="2165683"/>
              <a:ext cx="10182" cy="1895632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流程圖: 替代程序 162"/>
            <p:cNvSpPr/>
            <p:nvPr/>
          </p:nvSpPr>
          <p:spPr>
            <a:xfrm>
              <a:off x="267297" y="4061315"/>
              <a:ext cx="688903" cy="2712480"/>
            </a:xfrm>
            <a:prstGeom prst="flowChartAlternateProcess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r>
                <a:rPr lang="en-US" altLang="zh-TW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•</a:t>
              </a: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籃球</a:t>
              </a:r>
              <a:r>
                <a:rPr lang="en-US" altLang="zh-TW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•</a:t>
              </a: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桌球</a:t>
              </a:r>
              <a:r>
                <a:rPr lang="en-US" altLang="zh-TW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•</a:t>
              </a: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網球</a:t>
              </a:r>
              <a:r>
                <a:rPr lang="en-US" altLang="zh-TW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•</a:t>
              </a: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大型機車</a:t>
              </a:r>
              <a:r>
                <a:rPr lang="en-US" altLang="zh-TW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•</a:t>
              </a: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高爾夫球</a:t>
              </a:r>
              <a:endParaRPr lang="en-US" altLang="zh-TW" sz="11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•</a:t>
              </a: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羽球</a:t>
              </a:r>
              <a:r>
                <a:rPr lang="en-US" altLang="zh-TW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•</a:t>
              </a: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田徑</a:t>
              </a:r>
              <a:r>
                <a:rPr lang="en-US" altLang="zh-TW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•</a:t>
              </a: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龍舟</a:t>
              </a:r>
              <a:r>
                <a:rPr lang="en-US" altLang="zh-TW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•</a:t>
              </a: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匹克球</a:t>
              </a:r>
              <a:r>
                <a:rPr lang="en-US" altLang="zh-TW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•</a:t>
              </a: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適應體育二</a:t>
              </a:r>
              <a:endPara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4" name="矩形 163"/>
            <p:cNvSpPr/>
            <p:nvPr/>
          </p:nvSpPr>
          <p:spPr>
            <a:xfrm>
              <a:off x="369150" y="2341125"/>
              <a:ext cx="439848" cy="1521886"/>
            </a:xfrm>
            <a:prstGeom prst="rect">
              <a:avLst/>
            </a:prstGeom>
            <a:solidFill>
              <a:srgbClr val="CC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體育二</a:t>
              </a:r>
              <a:endParaRPr lang="en-US" altLang="zh-TW" sz="12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endParaRPr lang="en-US" altLang="zh-TW" sz="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endParaRPr lang="en-US" altLang="zh-TW" sz="12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 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學分</a:t>
              </a:r>
              <a:endPara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036" name="文字方塊 1035"/>
          <p:cNvSpPr txBox="1"/>
          <p:nvPr/>
        </p:nvSpPr>
        <p:spPr>
          <a:xfrm>
            <a:off x="5172528" y="5040255"/>
            <a:ext cx="353943" cy="86627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TW" sz="11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 </a:t>
            </a:r>
            <a:r>
              <a:rPr lang="zh-TW" altLang="en-US" sz="11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另外付費 </a:t>
            </a:r>
            <a:r>
              <a:rPr lang="en-US" altLang="zh-TW" sz="11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流程圖: 替代程序 15"/>
          <p:cNvSpPr/>
          <p:nvPr/>
        </p:nvSpPr>
        <p:spPr>
          <a:xfrm>
            <a:off x="545545" y="1753119"/>
            <a:ext cx="4852553" cy="360947"/>
          </a:xfrm>
          <a:prstGeom prst="flowChartAlternateProcess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基礎通識課群 </a:t>
            </a:r>
            <a:r>
              <a:rPr lang="en-US" altLang="zh-TW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16</a:t>
            </a:r>
            <a:r>
              <a:rPr lang="en-US" altLang="zh-TW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1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  <a:endParaRPr lang="zh-TW" altLang="en-US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74" name="群組 173"/>
          <p:cNvGrpSpPr/>
          <p:nvPr/>
        </p:nvGrpSpPr>
        <p:grpSpPr>
          <a:xfrm>
            <a:off x="6626472" y="2093491"/>
            <a:ext cx="567430" cy="4584032"/>
            <a:chOff x="301500" y="2199709"/>
            <a:chExt cx="567430" cy="4321154"/>
          </a:xfrm>
        </p:grpSpPr>
        <p:cxnSp>
          <p:nvCxnSpPr>
            <p:cNvPr id="175" name="直線單箭頭接點 174"/>
            <p:cNvCxnSpPr>
              <a:endCxn id="176" idx="0"/>
            </p:cNvCxnSpPr>
            <p:nvPr/>
          </p:nvCxnSpPr>
          <p:spPr>
            <a:xfrm flipH="1">
              <a:off x="585973" y="2199709"/>
              <a:ext cx="3564" cy="1775580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6" name="流程圖: 替代程序 175"/>
            <p:cNvSpPr/>
            <p:nvPr/>
          </p:nvSpPr>
          <p:spPr>
            <a:xfrm>
              <a:off x="303016" y="3975289"/>
              <a:ext cx="565914" cy="2534247"/>
            </a:xfrm>
            <a:prstGeom prst="flowChartAlternateProcess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海洋社會與治理</a:t>
              </a:r>
              <a:endParaRPr lang="en-US" altLang="zh-TW" sz="11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海洋法與國土認識</a:t>
              </a:r>
              <a:endPara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7" name="矩形 176"/>
            <p:cNvSpPr/>
            <p:nvPr/>
          </p:nvSpPr>
          <p:spPr>
            <a:xfrm>
              <a:off x="357118" y="2365006"/>
              <a:ext cx="439848" cy="1433735"/>
            </a:xfrm>
            <a:prstGeom prst="rect">
              <a:avLst/>
            </a:prstGeom>
            <a:solidFill>
              <a:srgbClr val="CC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海洋教育</a:t>
              </a:r>
              <a:endParaRPr lang="en-US" altLang="zh-TW" sz="12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endParaRPr lang="en-US" altLang="zh-TW" sz="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 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學分</a:t>
              </a:r>
              <a:endPara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8" name="流程圖: 替代程序 177"/>
            <p:cNvSpPr/>
            <p:nvPr/>
          </p:nvSpPr>
          <p:spPr>
            <a:xfrm>
              <a:off x="301500" y="5137190"/>
              <a:ext cx="565914" cy="1383673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環境教育</a:t>
              </a:r>
              <a:endParaRPr lang="en-US" altLang="zh-TW" sz="11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海洋休閒與產業</a:t>
              </a:r>
              <a:endPara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79" name="群組 178"/>
          <p:cNvGrpSpPr/>
          <p:nvPr/>
        </p:nvGrpSpPr>
        <p:grpSpPr>
          <a:xfrm>
            <a:off x="7299832" y="2105506"/>
            <a:ext cx="565914" cy="4596081"/>
            <a:chOff x="303016" y="2199709"/>
            <a:chExt cx="565914" cy="4332512"/>
          </a:xfrm>
        </p:grpSpPr>
        <p:cxnSp>
          <p:nvCxnSpPr>
            <p:cNvPr id="180" name="直線單箭頭接點 179"/>
            <p:cNvCxnSpPr>
              <a:endCxn id="181" idx="0"/>
            </p:cNvCxnSpPr>
            <p:nvPr/>
          </p:nvCxnSpPr>
          <p:spPr>
            <a:xfrm flipH="1">
              <a:off x="585973" y="2199709"/>
              <a:ext cx="3564" cy="1764254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流程圖: 替代程序 180"/>
            <p:cNvSpPr/>
            <p:nvPr/>
          </p:nvSpPr>
          <p:spPr>
            <a:xfrm>
              <a:off x="303016" y="3963963"/>
              <a:ext cx="565914" cy="2545573"/>
            </a:xfrm>
            <a:prstGeom prst="flowChartAlternateProcess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社會創新</a:t>
              </a:r>
              <a:endParaRPr lang="en-US" altLang="zh-TW" sz="11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社會參與</a:t>
              </a:r>
              <a:endPara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2" name="矩形 181"/>
            <p:cNvSpPr/>
            <p:nvPr/>
          </p:nvSpPr>
          <p:spPr>
            <a:xfrm>
              <a:off x="357118" y="2342422"/>
              <a:ext cx="439848" cy="1444995"/>
            </a:xfrm>
            <a:prstGeom prst="rect">
              <a:avLst/>
            </a:prstGeom>
            <a:solidFill>
              <a:srgbClr val="CC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樂活教育</a:t>
              </a:r>
              <a:endParaRPr lang="en-US" altLang="zh-TW" sz="12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endParaRPr lang="en-US" altLang="zh-TW" sz="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 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學分</a:t>
              </a:r>
              <a:endPara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3" name="流程圖: 替代程序 182"/>
            <p:cNvSpPr/>
            <p:nvPr/>
          </p:nvSpPr>
          <p:spPr>
            <a:xfrm>
              <a:off x="303016" y="5125865"/>
              <a:ext cx="565914" cy="1406356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生涯規劃與倫理生活</a:t>
              </a:r>
              <a:endPara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8" name="流程圖: 替代程序 17"/>
          <p:cNvSpPr/>
          <p:nvPr/>
        </p:nvSpPr>
        <p:spPr>
          <a:xfrm>
            <a:off x="5745104" y="1735487"/>
            <a:ext cx="2365841" cy="360947"/>
          </a:xfrm>
          <a:prstGeom prst="flowChartAlternateProcess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核心通識課群 </a:t>
            </a:r>
            <a:r>
              <a:rPr lang="en-US" altLang="zh-TW" sz="1600" b="1" dirty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6</a:t>
            </a:r>
            <a:r>
              <a:rPr lang="en-US" altLang="zh-TW" sz="1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  <a:endParaRPr lang="zh-TW" altLang="en-US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94" name="群組 193"/>
          <p:cNvGrpSpPr/>
          <p:nvPr/>
        </p:nvGrpSpPr>
        <p:grpSpPr>
          <a:xfrm>
            <a:off x="11112826" y="2093491"/>
            <a:ext cx="565914" cy="4572016"/>
            <a:chOff x="303016" y="2199709"/>
            <a:chExt cx="565914" cy="4309827"/>
          </a:xfrm>
        </p:grpSpPr>
        <p:cxnSp>
          <p:nvCxnSpPr>
            <p:cNvPr id="195" name="直線單箭頭接點 194"/>
            <p:cNvCxnSpPr>
              <a:endCxn id="196" idx="0"/>
            </p:cNvCxnSpPr>
            <p:nvPr/>
          </p:nvCxnSpPr>
          <p:spPr>
            <a:xfrm flipH="1">
              <a:off x="585973" y="2199709"/>
              <a:ext cx="3564" cy="1775580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6" name="流程圖: 替代程序 195"/>
            <p:cNvSpPr/>
            <p:nvPr/>
          </p:nvSpPr>
          <p:spPr>
            <a:xfrm>
              <a:off x="303016" y="3975289"/>
              <a:ext cx="565914" cy="2534247"/>
            </a:xfrm>
            <a:prstGeom prst="flowChartAlternateProcess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創新設計與思考</a:t>
              </a:r>
              <a:endParaRPr lang="en-US" altLang="zh-TW" sz="11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創新創業</a:t>
              </a:r>
              <a:endPara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7" name="矩形 196"/>
            <p:cNvSpPr/>
            <p:nvPr/>
          </p:nvSpPr>
          <p:spPr>
            <a:xfrm>
              <a:off x="357118" y="2365006"/>
              <a:ext cx="439848" cy="1433736"/>
            </a:xfrm>
            <a:prstGeom prst="rect">
              <a:avLst/>
            </a:prstGeom>
            <a:solidFill>
              <a:srgbClr val="CC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創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創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業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領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域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 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學分</a:t>
              </a:r>
              <a:endPara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8" name="流程圖: 替代程序 197"/>
            <p:cNvSpPr/>
            <p:nvPr/>
          </p:nvSpPr>
          <p:spPr>
            <a:xfrm>
              <a:off x="303016" y="5140978"/>
              <a:ext cx="565914" cy="95272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設計微創業</a:t>
              </a:r>
              <a:endParaRPr lang="en-US" altLang="zh-TW" sz="11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設計與專利</a:t>
              </a:r>
              <a:endPara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04" name="群組 203"/>
          <p:cNvGrpSpPr/>
          <p:nvPr/>
        </p:nvGrpSpPr>
        <p:grpSpPr>
          <a:xfrm>
            <a:off x="10402799" y="2117538"/>
            <a:ext cx="567430" cy="4632175"/>
            <a:chOff x="301500" y="2199709"/>
            <a:chExt cx="567430" cy="4366536"/>
          </a:xfrm>
        </p:grpSpPr>
        <p:cxnSp>
          <p:nvCxnSpPr>
            <p:cNvPr id="205" name="直線單箭頭接點 204"/>
            <p:cNvCxnSpPr>
              <a:endCxn id="206" idx="0"/>
            </p:cNvCxnSpPr>
            <p:nvPr/>
          </p:nvCxnSpPr>
          <p:spPr>
            <a:xfrm flipH="1">
              <a:off x="585973" y="2199709"/>
              <a:ext cx="3564" cy="1752912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6" name="流程圖: 替代程序 205"/>
            <p:cNvSpPr/>
            <p:nvPr/>
          </p:nvSpPr>
          <p:spPr>
            <a:xfrm>
              <a:off x="303016" y="3952621"/>
              <a:ext cx="565914" cy="2556915"/>
            </a:xfrm>
            <a:prstGeom prst="flowChartAlternateProcess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人工智慧導論</a:t>
              </a:r>
              <a:endParaRPr lang="en-US" altLang="zh-TW" sz="11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物聯網導論</a:t>
              </a:r>
              <a:endPara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7" name="矩形 206"/>
            <p:cNvSpPr/>
            <p:nvPr/>
          </p:nvSpPr>
          <p:spPr>
            <a:xfrm>
              <a:off x="357118" y="2353765"/>
              <a:ext cx="439848" cy="1422310"/>
            </a:xfrm>
            <a:prstGeom prst="rect">
              <a:avLst/>
            </a:prstGeom>
            <a:solidFill>
              <a:srgbClr val="CC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自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然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科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領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域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 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學分</a:t>
              </a:r>
              <a:endPara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8" name="流程圖: 替代程序 207"/>
            <p:cNvSpPr/>
            <p:nvPr/>
          </p:nvSpPr>
          <p:spPr>
            <a:xfrm>
              <a:off x="301500" y="5114522"/>
              <a:ext cx="565914" cy="1451723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人工智慧應用</a:t>
              </a:r>
              <a:endParaRPr lang="en-US" altLang="zh-TW" sz="11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大數據概論與應用</a:t>
              </a:r>
              <a:endPara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19" name="群組 218"/>
          <p:cNvGrpSpPr/>
          <p:nvPr/>
        </p:nvGrpSpPr>
        <p:grpSpPr>
          <a:xfrm>
            <a:off x="8514126" y="2069427"/>
            <a:ext cx="566280" cy="4620127"/>
            <a:chOff x="303016" y="2199709"/>
            <a:chExt cx="566280" cy="4355179"/>
          </a:xfrm>
        </p:grpSpPr>
        <p:cxnSp>
          <p:nvCxnSpPr>
            <p:cNvPr id="220" name="直線單箭頭接點 219"/>
            <p:cNvCxnSpPr>
              <a:endCxn id="221" idx="0"/>
            </p:cNvCxnSpPr>
            <p:nvPr/>
          </p:nvCxnSpPr>
          <p:spPr>
            <a:xfrm flipH="1">
              <a:off x="585973" y="2199709"/>
              <a:ext cx="3564" cy="1798264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1" name="流程圖: 替代程序 220"/>
            <p:cNvSpPr/>
            <p:nvPr/>
          </p:nvSpPr>
          <p:spPr>
            <a:xfrm>
              <a:off x="303016" y="3997973"/>
              <a:ext cx="565914" cy="2534247"/>
            </a:xfrm>
            <a:prstGeom prst="flowChartAlternateProcess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t"/>
            <a:lstStyle/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美學賞析</a:t>
              </a:r>
              <a:endParaRPr lang="en-US" altLang="zh-TW" sz="11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音樂賞析</a:t>
              </a:r>
              <a:endPara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2" name="矩形 221"/>
            <p:cNvSpPr/>
            <p:nvPr/>
          </p:nvSpPr>
          <p:spPr>
            <a:xfrm>
              <a:off x="357118" y="2376433"/>
              <a:ext cx="439848" cy="1444994"/>
            </a:xfrm>
            <a:prstGeom prst="rect">
              <a:avLst/>
            </a:prstGeom>
            <a:solidFill>
              <a:srgbClr val="CC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文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藝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術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領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域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 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學分</a:t>
              </a:r>
              <a:endParaRPr lang="zh-TW" altLang="en-US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3" name="流程圖: 替代程序 222"/>
            <p:cNvSpPr/>
            <p:nvPr/>
          </p:nvSpPr>
          <p:spPr>
            <a:xfrm>
              <a:off x="303382" y="5159874"/>
              <a:ext cx="565914" cy="1395014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t"/>
            <a:lstStyle/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藝術賞析</a:t>
              </a:r>
              <a:endParaRPr lang="en-US" altLang="zh-TW" sz="11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原住民藝術與文化</a:t>
              </a:r>
              <a:endPara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24" name="群組 223"/>
          <p:cNvGrpSpPr/>
          <p:nvPr/>
        </p:nvGrpSpPr>
        <p:grpSpPr>
          <a:xfrm>
            <a:off x="9183625" y="2033331"/>
            <a:ext cx="1092521" cy="4739944"/>
            <a:chOff x="69282" y="2165683"/>
            <a:chExt cx="1092521" cy="4468126"/>
          </a:xfrm>
        </p:grpSpPr>
        <p:cxnSp>
          <p:nvCxnSpPr>
            <p:cNvPr id="225" name="直線單箭頭接點 224"/>
            <p:cNvCxnSpPr>
              <a:endCxn id="226" idx="0"/>
            </p:cNvCxnSpPr>
            <p:nvPr/>
          </p:nvCxnSpPr>
          <p:spPr>
            <a:xfrm>
              <a:off x="589538" y="2165683"/>
              <a:ext cx="26005" cy="1832291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6" name="流程圖: 替代程序 225"/>
            <p:cNvSpPr/>
            <p:nvPr/>
          </p:nvSpPr>
          <p:spPr>
            <a:xfrm>
              <a:off x="69282" y="3997974"/>
              <a:ext cx="1092521" cy="2552206"/>
            </a:xfrm>
            <a:prstGeom prst="flowChartAlternateProcess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資安與個人資料保護專題</a:t>
              </a:r>
              <a:endParaRPr lang="en-US" altLang="zh-TW" sz="11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全民國防教育軍事訓練</a:t>
              </a:r>
              <a:r>
                <a:rPr lang="en-US" altLang="zh-TW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一</a:t>
              </a:r>
              <a:r>
                <a:rPr lang="en-US" altLang="zh-TW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國際情勢</a:t>
              </a:r>
              <a:endParaRPr lang="en-US" altLang="zh-TW" sz="11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國際與兩岸關係</a:t>
              </a:r>
              <a:endParaRPr lang="en-US" altLang="zh-TW" sz="11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智慧財產權專題</a:t>
              </a:r>
              <a:endPara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7" name="矩形 226"/>
            <p:cNvSpPr/>
            <p:nvPr/>
          </p:nvSpPr>
          <p:spPr>
            <a:xfrm>
              <a:off x="379152" y="2409055"/>
              <a:ext cx="439848" cy="1412372"/>
            </a:xfrm>
            <a:prstGeom prst="rect">
              <a:avLst/>
            </a:prstGeom>
            <a:solidFill>
              <a:srgbClr val="CC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社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會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科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領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域</a:t>
              </a:r>
              <a:endParaRPr lang="en-US" altLang="zh-TW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 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學分</a:t>
              </a:r>
              <a:endParaRPr lang="zh-TW" altLang="en-US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8" name="流程圖: 替代程序 227"/>
            <p:cNvSpPr/>
            <p:nvPr/>
          </p:nvSpPr>
          <p:spPr>
            <a:xfrm>
              <a:off x="110747" y="5159875"/>
              <a:ext cx="565914" cy="1473934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職業安全與防災實務</a:t>
              </a:r>
              <a:endParaRPr lang="en-US" altLang="zh-TW" sz="11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84138" indent="-84138">
                <a:buFont typeface="Arial" panose="020B0604020202020204" pitchFamily="34" charset="0"/>
                <a:buChar char="•"/>
              </a:pPr>
              <a:r>
                <a:rPr lang="zh-TW" altLang="en-US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博弈與賽局專題</a:t>
              </a:r>
              <a:endPara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9" name="流程圖: 替代程序 18"/>
          <p:cNvSpPr/>
          <p:nvPr/>
        </p:nvSpPr>
        <p:spPr>
          <a:xfrm>
            <a:off x="8549292" y="1748657"/>
            <a:ext cx="3057484" cy="360947"/>
          </a:xfrm>
          <a:prstGeom prst="flowChartAlternateProcess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博雅通識課群 </a:t>
            </a:r>
            <a:r>
              <a:rPr lang="en-US" altLang="zh-TW" sz="1600" b="1" dirty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8</a:t>
            </a:r>
            <a:r>
              <a:rPr lang="en-US" altLang="zh-TW" sz="1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</a:t>
            </a:r>
            <a:endParaRPr lang="zh-TW" altLang="en-US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7424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293</Words>
  <Application>Microsoft Office PowerPoint</Application>
  <PresentationFormat>寬螢幕</PresentationFormat>
  <Paragraphs>111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9" baseType="lpstr">
      <vt:lpstr>微軟正黑體</vt:lpstr>
      <vt:lpstr>新細明體</vt:lpstr>
      <vt:lpstr>標楷體</vt:lpstr>
      <vt:lpstr>Arial</vt:lpstr>
      <vt:lpstr>Calibri</vt:lpstr>
      <vt:lpstr>Calibri Light</vt:lpstr>
      <vt:lpstr>Times New Roman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江婉綾</dc:creator>
  <cp:lastModifiedBy>user</cp:lastModifiedBy>
  <cp:revision>29</cp:revision>
  <cp:lastPrinted>2025-05-02T03:19:20Z</cp:lastPrinted>
  <dcterms:created xsi:type="dcterms:W3CDTF">2025-05-02T01:14:54Z</dcterms:created>
  <dcterms:modified xsi:type="dcterms:W3CDTF">2025-05-02T08:29:16Z</dcterms:modified>
</cp:coreProperties>
</file>